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2" r:id="rId3"/>
    <p:sldId id="257" r:id="rId4"/>
    <p:sldId id="258" r:id="rId5"/>
    <p:sldId id="259" r:id="rId6"/>
    <p:sldId id="260" r:id="rId7"/>
    <p:sldId id="277" r:id="rId8"/>
    <p:sldId id="261" r:id="rId9"/>
    <p:sldId id="262" r:id="rId10"/>
    <p:sldId id="263" r:id="rId11"/>
    <p:sldId id="264" r:id="rId12"/>
    <p:sldId id="281" r:id="rId13"/>
    <p:sldId id="265" r:id="rId14"/>
    <p:sldId id="266" r:id="rId15"/>
    <p:sldId id="267" r:id="rId16"/>
    <p:sldId id="274" r:id="rId17"/>
    <p:sldId id="268" r:id="rId18"/>
    <p:sldId id="269" r:id="rId19"/>
    <p:sldId id="270" r:id="rId20"/>
    <p:sldId id="271" r:id="rId21"/>
    <p:sldId id="272" r:id="rId22"/>
    <p:sldId id="275" r:id="rId23"/>
    <p:sldId id="273" r:id="rId24"/>
    <p:sldId id="280" r:id="rId25"/>
    <p:sldId id="278" r:id="rId26"/>
    <p:sldId id="279" r:id="rId27"/>
    <p:sldId id="276" r:id="rId2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5" autoAdjust="0"/>
    <p:restoredTop sz="94933" autoAdjust="0"/>
  </p:normalViewPr>
  <p:slideViewPr>
    <p:cSldViewPr>
      <p:cViewPr varScale="1">
        <p:scale>
          <a:sx n="50" d="100"/>
          <a:sy n="50" d="100"/>
        </p:scale>
        <p:origin x="-96" y="-10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0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7.9312846310877885E-2"/>
          <c:y val="3.4722222222222245E-2"/>
          <c:w val="0.52777777777777779"/>
          <c:h val="0.95000000000000051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Ilość posiłków dziennie spożywanych</c:v>
                </c:pt>
              </c:strCache>
            </c:strRef>
          </c:tx>
          <c:dPt>
            <c:idx val="0"/>
            <c:spPr>
              <a:ln>
                <a:solidFill>
                  <a:schemeClr val="accent1"/>
                </a:solidFill>
              </a:ln>
            </c:spPr>
          </c:dPt>
          <c:dLbls>
            <c:showPercent val="1"/>
          </c:dLbls>
          <c:cat>
            <c:strRef>
              <c:f>Arkusz1!$A$2:$A$4</c:f>
              <c:strCache>
                <c:ptCount val="3"/>
                <c:pt idx="0">
                  <c:v> 2-3</c:v>
                </c:pt>
                <c:pt idx="1">
                  <c:v> 4-6</c:v>
                </c:pt>
                <c:pt idx="2">
                  <c:v> 3-4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17</c:v>
                </c:pt>
                <c:pt idx="1">
                  <c:v>22</c:v>
                </c:pt>
                <c:pt idx="2">
                  <c:v>61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3200">
                <a:solidFill>
                  <a:schemeClr val="accent3"/>
                </a:solidFill>
              </a:defRPr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3200">
                <a:solidFill>
                  <a:schemeClr val="accent3"/>
                </a:solidFill>
              </a:defRPr>
            </a:pPr>
            <a:endParaRPr lang="pl-PL"/>
          </a:p>
        </c:txPr>
      </c:legendEntry>
      <c:legendEntry>
        <c:idx val="2"/>
        <c:txPr>
          <a:bodyPr/>
          <a:lstStyle/>
          <a:p>
            <a:pPr>
              <a:defRPr sz="3200">
                <a:solidFill>
                  <a:schemeClr val="accent3"/>
                </a:solidFill>
              </a:defRPr>
            </a:pPr>
            <a:endParaRPr lang="pl-PL"/>
          </a:p>
        </c:txPr>
      </c:legendEntry>
      <c:layout>
        <c:manualLayout>
          <c:xMode val="edge"/>
          <c:yMode val="edge"/>
          <c:x val="0.72807025857878993"/>
          <c:y val="0.17192847769028871"/>
          <c:w val="0.21637418586565571"/>
          <c:h val="0.64636504811898565"/>
        </c:manualLayout>
      </c:layout>
      <c:txPr>
        <a:bodyPr/>
        <a:lstStyle/>
        <a:p>
          <a:pPr>
            <a:defRPr sz="32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40"/>
  <c:chart>
    <c:title>
      <c:tx>
        <c:rich>
          <a:bodyPr/>
          <a:lstStyle/>
          <a:p>
            <a:pPr>
              <a:defRPr>
                <a:solidFill>
                  <a:schemeClr val="accent1">
                    <a:lumMod val="50000"/>
                  </a:schemeClr>
                </a:solidFill>
              </a:defRPr>
            </a:pP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Dziewczyny</a:t>
            </a:r>
            <a:endParaRPr lang="pl-PL" dirty="0">
              <a:solidFill>
                <a:schemeClr val="accent1">
                  <a:lumMod val="50000"/>
                </a:schemeClr>
              </a:solidFill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3.236876640419948E-2"/>
          <c:y val="0.10267853028866744"/>
          <c:w val="0.70185124428890866"/>
          <c:h val="0.76827335069503144"/>
        </c:manualLayout>
      </c:layout>
      <c:barChart>
        <c:barDir val="bar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Pieczywo jasne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Arkusz1!$B$2</c:f>
              <c:numCache>
                <c:formatCode>General</c:formatCode>
                <c:ptCount val="1"/>
                <c:pt idx="0">
                  <c:v>54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Pieczywo ciemne lub wieloziarniste</c:v>
                </c:pt>
              </c:strCache>
            </c:strRef>
          </c:tx>
          <c:spPr>
            <a:solidFill>
              <a:srgbClr val="00B050"/>
            </a:solidFill>
          </c:spPr>
          <c:dLbls>
            <c:showVal val="1"/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Arkusz1!$C$2</c:f>
              <c:numCache>
                <c:formatCode>General</c:formatCode>
                <c:ptCount val="1"/>
                <c:pt idx="0">
                  <c:v>46</c:v>
                </c:pt>
              </c:numCache>
            </c:numRef>
          </c:val>
        </c:ser>
        <c:axId val="72437120"/>
        <c:axId val="72701056"/>
      </c:barChart>
      <c:catAx>
        <c:axId val="72437120"/>
        <c:scaling>
          <c:orientation val="minMax"/>
        </c:scaling>
        <c:delete val="1"/>
        <c:axPos val="l"/>
        <c:tickLblPos val="nextTo"/>
        <c:crossAx val="72701056"/>
        <c:crosses val="autoZero"/>
        <c:auto val="1"/>
        <c:lblAlgn val="ctr"/>
        <c:lblOffset val="100"/>
      </c:catAx>
      <c:valAx>
        <c:axId val="72701056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pl-PL" dirty="0" smtClean="0"/>
                  <a:t>%</a:t>
                </a:r>
                <a:endParaRPr lang="pl-PL" dirty="0"/>
              </a:p>
            </c:rich>
          </c:tx>
          <c:layout>
            <c:manualLayout>
              <c:xMode val="edge"/>
              <c:yMode val="edge"/>
              <c:x val="0.77431182373310281"/>
              <c:y val="0.91383317388658969"/>
            </c:manualLayout>
          </c:layout>
        </c:title>
        <c:numFmt formatCode="General" sourceLinked="1"/>
        <c:tickLblPos val="nextTo"/>
        <c:crossAx val="724371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778692800516922"/>
          <c:y val="0.26213071322829085"/>
          <c:w val="0.24295379479605986"/>
          <c:h val="0.58183332478866401"/>
        </c:manualLayout>
      </c:layout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40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Chłopcy</a:t>
            </a:r>
            <a:endParaRPr lang="pl-PL" dirty="0"/>
          </a:p>
        </c:rich>
      </c:tx>
      <c:layout>
        <c:manualLayout>
          <c:xMode val="edge"/>
          <c:yMode val="edge"/>
          <c:x val="0.42966438222999936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4.0978540876834842E-2"/>
          <c:y val="8.2221067402560133E-2"/>
          <c:w val="0.70093819869738505"/>
          <c:h val="0.80661351706036744"/>
        </c:manualLayout>
      </c:layout>
      <c:barChart>
        <c:barDir val="bar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Pieczywo jasne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</c:spPr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General</c:formatCode>
                <c:ptCount val="1"/>
                <c:pt idx="0">
                  <c:v>94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Pieczywo ciemne lub wieloziarniste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c:spPr>
          <c:dPt>
            <c:idx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c:spPr>
          </c:dPt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axId val="73544064"/>
        <c:axId val="73545600"/>
      </c:barChart>
      <c:catAx>
        <c:axId val="73544064"/>
        <c:scaling>
          <c:orientation val="minMax"/>
        </c:scaling>
        <c:axPos val="l"/>
        <c:numFmt formatCode="General" sourceLinked="1"/>
        <c:tickLblPos val="nextTo"/>
        <c:crossAx val="73545600"/>
        <c:crosses val="autoZero"/>
        <c:auto val="1"/>
        <c:lblAlgn val="ctr"/>
        <c:lblOffset val="100"/>
      </c:catAx>
      <c:valAx>
        <c:axId val="73545600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pl-PL" dirty="0" smtClean="0"/>
                  <a:t>%</a:t>
                </a:r>
                <a:endParaRPr lang="pl-PL" dirty="0"/>
              </a:p>
            </c:rich>
          </c:tx>
          <c:layout>
            <c:manualLayout>
              <c:xMode val="edge"/>
              <c:yMode val="edge"/>
              <c:x val="0.78691054243219594"/>
              <c:y val="0.92508274191330309"/>
            </c:manualLayout>
          </c:layout>
        </c:title>
        <c:numFmt formatCode="General" sourceLinked="1"/>
        <c:tickLblPos val="nextTo"/>
        <c:crossAx val="73544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041593759113491"/>
          <c:y val="0.19738862970838317"/>
          <c:w val="0.23032480314960627"/>
          <c:h val="0.5454282579401537"/>
        </c:manualLayout>
      </c:layout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plotArea>
      <c:layout>
        <c:manualLayout>
          <c:layoutTarget val="inner"/>
          <c:xMode val="edge"/>
          <c:yMode val="edge"/>
          <c:x val="7.3301132497326768E-2"/>
          <c:y val="4.1763779527559053E-2"/>
          <c:w val="0.70469962088072369"/>
          <c:h val="0.92938693857116739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Witaminy</c:v>
                </c:pt>
              </c:strCache>
            </c:strRef>
          </c:tx>
          <c:spPr>
            <a:solidFill>
              <a:srgbClr val="FFFF00"/>
            </a:solidFill>
          </c:spPr>
          <c:dLbls>
            <c:showVal val="1"/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Arkusz1!$B$2</c:f>
              <c:numCache>
                <c:formatCode>General</c:formatCode>
                <c:ptCount val="1"/>
                <c:pt idx="0">
                  <c:v>44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Aktywność fizyczna</c:v>
                </c:pt>
              </c:strCache>
            </c:strRef>
          </c:tx>
          <c:dLbls>
            <c:showVal val="1"/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Arkusz1!$C$2</c:f>
              <c:numCache>
                <c:formatCode>General</c:formatCode>
                <c:ptCount val="1"/>
                <c:pt idx="0">
                  <c:v>55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Słuchanie Krzysia Ibisza</c:v>
                </c:pt>
              </c:strCache>
            </c:strRef>
          </c:tx>
          <c:dLbls>
            <c:showVal val="1"/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Arkusz1!$D$2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axId val="72994816"/>
        <c:axId val="72996352"/>
      </c:barChart>
      <c:catAx>
        <c:axId val="72994816"/>
        <c:scaling>
          <c:orientation val="minMax"/>
        </c:scaling>
        <c:delete val="1"/>
        <c:axPos val="b"/>
        <c:tickLblPos val="nextTo"/>
        <c:crossAx val="72996352"/>
        <c:crosses val="autoZero"/>
        <c:auto val="1"/>
        <c:lblAlgn val="ctr"/>
        <c:lblOffset val="100"/>
      </c:catAx>
      <c:valAx>
        <c:axId val="72996352"/>
        <c:scaling>
          <c:orientation val="minMax"/>
        </c:scaling>
        <c:axPos val="l"/>
        <c:majorGridlines/>
        <c:numFmt formatCode="General" sourceLinked="1"/>
        <c:tickLblPos val="nextTo"/>
        <c:crossAx val="729948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343285214348225"/>
          <c:y val="0.24380424321959754"/>
          <c:w val="0.20656714635982101"/>
          <c:h val="0.53513721482881904"/>
        </c:manualLayout>
      </c:layout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34"/>
  <c:chart>
    <c:plotArea>
      <c:layout/>
      <c:barChart>
        <c:barDir val="bar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często</c:v>
                </c:pt>
              </c:strCache>
            </c:strRef>
          </c:tx>
          <c:spPr>
            <a:solidFill>
              <a:srgbClr val="C00000"/>
            </a:solidFill>
          </c:spPr>
          <c:dLbls>
            <c:showVal val="1"/>
          </c:dLbls>
          <c:cat>
            <c:strRef>
              <c:f>Arkusz1!$A$2:$A$3</c:f>
              <c:strCache>
                <c:ptCount val="2"/>
                <c:pt idx="0">
                  <c:v>Dziewczyny</c:v>
                </c:pt>
                <c:pt idx="1">
                  <c:v>Chłopcy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16</c:v>
                </c:pt>
                <c:pt idx="1">
                  <c:v>8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czasami</c:v>
                </c:pt>
              </c:strCache>
            </c:strRef>
          </c:tx>
          <c:spPr>
            <a:solidFill>
              <a:schemeClr val="tx1">
                <a:lumMod val="90000"/>
              </a:schemeClr>
            </a:solidFill>
          </c:spPr>
          <c:dLbls>
            <c:showVal val="1"/>
          </c:dLbls>
          <c:cat>
            <c:strRef>
              <c:f>Arkusz1!$A$2:$A$3</c:f>
              <c:strCache>
                <c:ptCount val="2"/>
                <c:pt idx="0">
                  <c:v>Dziewczyny</c:v>
                </c:pt>
                <c:pt idx="1">
                  <c:v>Chłopcy</c:v>
                </c:pt>
              </c:strCache>
            </c:strRef>
          </c:cat>
          <c:val>
            <c:numRef>
              <c:f>Arkusz1!$C$2:$C$3</c:f>
              <c:numCache>
                <c:formatCode>General</c:formatCode>
                <c:ptCount val="2"/>
                <c:pt idx="0">
                  <c:v>74</c:v>
                </c:pt>
                <c:pt idx="1">
                  <c:v>59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wcale</c:v>
                </c:pt>
              </c:strCache>
            </c:strRef>
          </c:tx>
          <c:spPr>
            <a:solidFill>
              <a:srgbClr val="7030A0"/>
            </a:solidFill>
          </c:spPr>
          <c:dLbls>
            <c:showVal val="1"/>
          </c:dLbls>
          <c:cat>
            <c:strRef>
              <c:f>Arkusz1!$A$2:$A$3</c:f>
              <c:strCache>
                <c:ptCount val="2"/>
                <c:pt idx="0">
                  <c:v>Dziewczyny</c:v>
                </c:pt>
                <c:pt idx="1">
                  <c:v>Chłopcy</c:v>
                </c:pt>
              </c:strCache>
            </c:strRef>
          </c:cat>
          <c:val>
            <c:numRef>
              <c:f>Arkusz1!$D$2:$D$3</c:f>
              <c:numCache>
                <c:formatCode>General</c:formatCode>
                <c:ptCount val="2"/>
                <c:pt idx="0">
                  <c:v>10</c:v>
                </c:pt>
                <c:pt idx="1">
                  <c:v>33</c:v>
                </c:pt>
              </c:numCache>
            </c:numRef>
          </c:val>
        </c:ser>
        <c:axId val="73992064"/>
        <c:axId val="73993600"/>
      </c:barChart>
      <c:catAx>
        <c:axId val="73992064"/>
        <c:scaling>
          <c:orientation val="minMax"/>
        </c:scaling>
        <c:axPos val="l"/>
        <c:tickLblPos val="nextTo"/>
        <c:crossAx val="73993600"/>
        <c:crosses val="autoZero"/>
        <c:auto val="1"/>
        <c:lblAlgn val="ctr"/>
        <c:lblOffset val="100"/>
      </c:catAx>
      <c:valAx>
        <c:axId val="73993600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pl-PL" dirty="0" smtClean="0"/>
                  <a:t>%</a:t>
                </a:r>
                <a:endParaRPr lang="pl-PL" dirty="0"/>
              </a:p>
            </c:rich>
          </c:tx>
          <c:layout>
            <c:manualLayout>
              <c:xMode val="edge"/>
              <c:yMode val="edge"/>
              <c:x val="0.12457707818518576"/>
              <c:y val="0.8326087956288446"/>
            </c:manualLayout>
          </c:layout>
        </c:title>
        <c:numFmt formatCode="General" sourceLinked="1"/>
        <c:tickLblPos val="nextTo"/>
        <c:crossAx val="73992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158100029163019"/>
          <c:y val="0.24487292213473316"/>
          <c:w val="0.14915974044911054"/>
          <c:h val="0.51580949256343034"/>
        </c:manualLayout>
      </c:layout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40"/>
  <c:chart>
    <c:view3D>
      <c:rAngAx val="1"/>
    </c:view3D>
    <c:plotArea>
      <c:layout>
        <c:manualLayout>
          <c:layoutTarget val="inner"/>
          <c:xMode val="edge"/>
          <c:yMode val="edge"/>
          <c:x val="8.099409448818902E-2"/>
          <c:y val="5.5652668416447962E-2"/>
          <c:w val="0.67958381938368873"/>
          <c:h val="0.80651640419947501"/>
        </c:manualLayout>
      </c:layout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bezpośrednio przed snem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dLbls>
            <c:showVal val="1"/>
          </c:dLbls>
          <c:cat>
            <c:strRef>
              <c:f>Arkusz1!$A$2</c:f>
              <c:strCache>
                <c:ptCount val="1"/>
                <c:pt idx="0">
                  <c:v>Chłopcy</c:v>
                </c:pt>
              </c:strCache>
            </c:strRef>
          </c:cat>
          <c:val>
            <c:numRef>
              <c:f>Arkusz1!$B$2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2-3 godziny przed snem</c:v>
                </c:pt>
              </c:strCache>
            </c:strRef>
          </c:tx>
          <c:dLbls>
            <c:showVal val="1"/>
          </c:dLbls>
          <c:cat>
            <c:strRef>
              <c:f>Arkusz1!$A$2</c:f>
              <c:strCache>
                <c:ptCount val="1"/>
                <c:pt idx="0">
                  <c:v>Chłopcy</c:v>
                </c:pt>
              </c:strCache>
            </c:strRef>
          </c:cat>
          <c:val>
            <c:numRef>
              <c:f>Arkusz1!$C$2</c:f>
              <c:numCache>
                <c:formatCode>General</c:formatCode>
                <c:ptCount val="1"/>
                <c:pt idx="0">
                  <c:v>42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4-5 godziny przed snem</c:v>
                </c:pt>
              </c:strCache>
            </c:strRef>
          </c:tx>
          <c:dLbls>
            <c:showVal val="1"/>
          </c:dLbls>
          <c:cat>
            <c:strRef>
              <c:f>Arkusz1!$A$2</c:f>
              <c:strCache>
                <c:ptCount val="1"/>
                <c:pt idx="0">
                  <c:v>Chłopcy</c:v>
                </c:pt>
              </c:strCache>
            </c:strRef>
          </c:cat>
          <c:val>
            <c:numRef>
              <c:f>Arkusz1!$D$2</c:f>
              <c:numCache>
                <c:formatCode>General</c:formatCode>
                <c:ptCount val="1"/>
                <c:pt idx="0">
                  <c:v>31</c:v>
                </c:pt>
              </c:numCache>
            </c:numRef>
          </c:val>
        </c:ser>
        <c:dLbls>
          <c:showVal val="1"/>
        </c:dLbls>
        <c:shape val="box"/>
        <c:axId val="73847168"/>
        <c:axId val="73849088"/>
        <c:axId val="0"/>
      </c:bar3DChart>
      <c:catAx>
        <c:axId val="738471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l-PL" dirty="0" smtClean="0"/>
                  <a:t>%</a:t>
                </a:r>
                <a:endParaRPr lang="pl-PL" dirty="0"/>
              </a:p>
            </c:rich>
          </c:tx>
          <c:layout>
            <c:manualLayout>
              <c:xMode val="edge"/>
              <c:yMode val="edge"/>
              <c:x val="4.2908806885097815E-2"/>
              <c:y val="0.89677552833634566"/>
            </c:manualLayout>
          </c:layout>
        </c:title>
        <c:tickLblPos val="nextTo"/>
        <c:crossAx val="73849088"/>
        <c:crosses val="autoZero"/>
        <c:auto val="1"/>
        <c:lblAlgn val="ctr"/>
        <c:lblOffset val="100"/>
      </c:catAx>
      <c:valAx>
        <c:axId val="73849088"/>
        <c:scaling>
          <c:orientation val="minMax"/>
        </c:scaling>
        <c:axPos val="l"/>
        <c:majorGridlines/>
        <c:numFmt formatCode="General" sourceLinked="1"/>
        <c:tickLblPos val="nextTo"/>
        <c:crossAx val="738471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131865461261782"/>
          <c:y val="0.12030161854768152"/>
          <c:w val="0.23942208612812299"/>
          <c:h val="0.78161898512685879"/>
        </c:manualLayout>
      </c:layout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34"/>
  <c:chart>
    <c:view3D>
      <c:rAngAx val="1"/>
    </c:view3D>
    <c:plotArea>
      <c:layout>
        <c:manualLayout>
          <c:layoutTarget val="inner"/>
          <c:xMode val="edge"/>
          <c:yMode val="edge"/>
          <c:x val="7.3301132497326768E-2"/>
          <c:y val="4.4541557305336855E-2"/>
          <c:w val="0.68088898706048773"/>
          <c:h val="0.82576640419947533"/>
        </c:manualLayout>
      </c:layout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bezpośrednio przed snem</c:v>
                </c:pt>
              </c:strCache>
            </c:strRef>
          </c:tx>
          <c:dLbls>
            <c:showVal val="1"/>
          </c:dLbls>
          <c:cat>
            <c:strRef>
              <c:f>Arkusz1!$A$2</c:f>
              <c:strCache>
                <c:ptCount val="1"/>
                <c:pt idx="0">
                  <c:v>Dziewczyny</c:v>
                </c:pt>
              </c:strCache>
            </c:strRef>
          </c:cat>
          <c:val>
            <c:numRef>
              <c:f>Arkusz1!$B$2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2-3 godziny przed snem</c:v>
                </c:pt>
              </c:strCache>
            </c:strRef>
          </c:tx>
          <c:dLbls>
            <c:showVal val="1"/>
          </c:dLbls>
          <c:cat>
            <c:strRef>
              <c:f>Arkusz1!$A$2</c:f>
              <c:strCache>
                <c:ptCount val="1"/>
                <c:pt idx="0">
                  <c:v>Dziewczyny</c:v>
                </c:pt>
              </c:strCache>
            </c:strRef>
          </c:cat>
          <c:val>
            <c:numRef>
              <c:f>Arkusz1!$C$2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4-6 godzin przed snem</c:v>
                </c:pt>
              </c:strCache>
            </c:strRef>
          </c:tx>
          <c:dLbls>
            <c:showVal val="1"/>
          </c:dLbls>
          <c:cat>
            <c:strRef>
              <c:f>Arkusz1!$A$2</c:f>
              <c:strCache>
                <c:ptCount val="1"/>
                <c:pt idx="0">
                  <c:v>Dziewczyny</c:v>
                </c:pt>
              </c:strCache>
            </c:strRef>
          </c:cat>
          <c:val>
            <c:numRef>
              <c:f>Arkusz1!$D$2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shape val="cylinder"/>
        <c:axId val="72939392"/>
        <c:axId val="73806592"/>
        <c:axId val="0"/>
      </c:bar3DChart>
      <c:catAx>
        <c:axId val="729393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l-PL" dirty="0" smtClean="0"/>
                  <a:t>%</a:t>
                </a:r>
                <a:endParaRPr lang="pl-PL" dirty="0"/>
              </a:p>
            </c:rich>
          </c:tx>
          <c:layout>
            <c:manualLayout>
              <c:xMode val="edge"/>
              <c:yMode val="edge"/>
              <c:x val="3.2476860595385036E-2"/>
              <c:y val="0.91226181332469958"/>
            </c:manualLayout>
          </c:layout>
        </c:title>
        <c:tickLblPos val="nextTo"/>
        <c:crossAx val="73806592"/>
        <c:crosses val="autoZero"/>
        <c:auto val="1"/>
        <c:lblAlgn val="ctr"/>
        <c:lblOffset val="100"/>
      </c:catAx>
      <c:valAx>
        <c:axId val="73806592"/>
        <c:scaling>
          <c:orientation val="minMax"/>
        </c:scaling>
        <c:axPos val="l"/>
        <c:majorGridlines/>
        <c:numFmt formatCode="General" sourceLinked="1"/>
        <c:tickLblPos val="nextTo"/>
        <c:crossAx val="72939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359040742215277"/>
          <c:y val="0.18904200297734627"/>
          <c:w val="0.23737010782373336"/>
          <c:h val="0.62191599404530773"/>
        </c:manualLayout>
      </c:layout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40"/>
  <c:chart>
    <c:title>
      <c:tx>
        <c:rich>
          <a:bodyPr/>
          <a:lstStyle/>
          <a:p>
            <a:pPr>
              <a:defRPr b="0">
                <a:solidFill>
                  <a:schemeClr val="accent1">
                    <a:lumMod val="50000"/>
                  </a:schemeClr>
                </a:solidFill>
              </a:defRPr>
            </a:pPr>
            <a:r>
              <a:rPr lang="pl-PL" b="0">
                <a:solidFill>
                  <a:schemeClr val="accent1">
                    <a:lumMod val="50000"/>
                  </a:schemeClr>
                </a:solidFill>
              </a:rPr>
              <a:t>Podział ze względu na płeć</a:t>
            </a:r>
          </a:p>
        </c:rich>
      </c:tx>
      <c:layout>
        <c:manualLayout>
          <c:xMode val="edge"/>
          <c:yMode val="edge"/>
          <c:x val="0.28538580246913581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8.5646811509672502E-2"/>
          <c:y val="0.12779442464177684"/>
          <c:w val="0.70574900359677339"/>
          <c:h val="0.75724490230646446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Chłopcy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General</c:formatCode>
                <c:ptCount val="1"/>
                <c:pt idx="0">
                  <c:v>76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Dziewczyny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General</c:formatCode>
                <c:ptCount val="1"/>
                <c:pt idx="0">
                  <c:v>48</c:v>
                </c:pt>
              </c:numCache>
            </c:numRef>
          </c:val>
        </c:ser>
        <c:axId val="35824384"/>
        <c:axId val="35826304"/>
      </c:barChart>
      <c:catAx>
        <c:axId val="358243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l-PL" dirty="0" smtClean="0"/>
                  <a:t>%</a:t>
                </a:r>
                <a:endParaRPr lang="pl-PL" dirty="0"/>
              </a:p>
            </c:rich>
          </c:tx>
          <c:layout>
            <c:manualLayout>
              <c:xMode val="edge"/>
              <c:yMode val="edge"/>
              <c:x val="3.6144770098182205E-2"/>
              <c:y val="0.92767797548887398"/>
            </c:manualLayout>
          </c:layout>
        </c:title>
        <c:numFmt formatCode="General" sourceLinked="1"/>
        <c:tickLblPos val="nextTo"/>
        <c:crossAx val="35826304"/>
        <c:crosses val="autoZero"/>
        <c:auto val="1"/>
        <c:lblAlgn val="ctr"/>
        <c:lblOffset val="100"/>
      </c:catAx>
      <c:valAx>
        <c:axId val="35826304"/>
        <c:scaling>
          <c:orientation val="minMax"/>
        </c:scaling>
        <c:axPos val="l"/>
        <c:majorGridlines/>
        <c:numFmt formatCode="General" sourceLinked="1"/>
        <c:tickLblPos val="nextTo"/>
        <c:crossAx val="358243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34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Klasy 1</c:v>
                </c:pt>
              </c:strCache>
            </c:strRef>
          </c:tx>
          <c:dLbls>
            <c:dLblPos val="ctr"/>
            <c:showVal val="1"/>
          </c:dLbls>
          <c:cat>
            <c:strRef>
              <c:f>Arkusz1!$A$2</c:f>
              <c:strCache>
                <c:ptCount val="1"/>
                <c:pt idx="0">
                  <c:v>Podział ze względu na klasy</c:v>
                </c:pt>
              </c:strCache>
            </c:strRef>
          </c:cat>
          <c:val>
            <c:numRef>
              <c:f>Arkusz1!$B$2</c:f>
              <c:numCache>
                <c:formatCode>General</c:formatCode>
                <c:ptCount val="1"/>
                <c:pt idx="0">
                  <c:v>54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Klasy 2</c:v>
                </c:pt>
              </c:strCache>
            </c:strRef>
          </c:tx>
          <c:dLbls>
            <c:dLblPos val="ctr"/>
            <c:showVal val="1"/>
          </c:dLbls>
          <c:cat>
            <c:strRef>
              <c:f>Arkusz1!$A$2</c:f>
              <c:strCache>
                <c:ptCount val="1"/>
                <c:pt idx="0">
                  <c:v>Podział ze względu na klasy</c:v>
                </c:pt>
              </c:strCache>
            </c:strRef>
          </c:cat>
          <c:val>
            <c:numRef>
              <c:f>Arkusz1!$C$2</c:f>
              <c:numCache>
                <c:formatCode>General</c:formatCode>
                <c:ptCount val="1"/>
                <c:pt idx="0">
                  <c:v>64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Klasy 3</c:v>
                </c:pt>
              </c:strCache>
            </c:strRef>
          </c:tx>
          <c:dLbls>
            <c:dLblPos val="ctr"/>
            <c:showVal val="1"/>
          </c:dLbls>
          <c:cat>
            <c:strRef>
              <c:f>Arkusz1!$A$2</c:f>
              <c:strCache>
                <c:ptCount val="1"/>
                <c:pt idx="0">
                  <c:v>Podział ze względu na klasy</c:v>
                </c:pt>
              </c:strCache>
            </c:strRef>
          </c:cat>
          <c:val>
            <c:numRef>
              <c:f>Arkusz1!$D$2</c:f>
              <c:numCache>
                <c:formatCode>General</c:formatCode>
                <c:ptCount val="1"/>
                <c:pt idx="0">
                  <c:v>69</c:v>
                </c:pt>
              </c:numCache>
            </c:numRef>
          </c:val>
        </c:ser>
        <c:dLbls>
          <c:showVal val="1"/>
        </c:dLbls>
        <c:axId val="70931968"/>
        <c:axId val="70933888"/>
      </c:barChart>
      <c:catAx>
        <c:axId val="709319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l-PL" dirty="0" smtClean="0"/>
                  <a:t>%</a:t>
                </a:r>
                <a:endParaRPr lang="pl-PL" dirty="0"/>
              </a:p>
            </c:rich>
          </c:tx>
          <c:layout>
            <c:manualLayout>
              <c:xMode val="edge"/>
              <c:yMode val="edge"/>
              <c:x val="2.2830757266452811E-2"/>
              <c:y val="0.82480555555555601"/>
            </c:manualLayout>
          </c:layout>
        </c:title>
        <c:tickLblPos val="nextTo"/>
        <c:txPr>
          <a:bodyPr/>
          <a:lstStyle/>
          <a:p>
            <a:pPr>
              <a:defRPr>
                <a:solidFill>
                  <a:schemeClr val="accent1">
                    <a:lumMod val="50000"/>
                  </a:schemeClr>
                </a:solidFill>
              </a:defRPr>
            </a:pPr>
            <a:endParaRPr lang="pl-PL"/>
          </a:p>
        </c:txPr>
        <c:crossAx val="70933888"/>
        <c:crosses val="autoZero"/>
        <c:auto val="1"/>
        <c:lblAlgn val="ctr"/>
        <c:lblOffset val="100"/>
      </c:catAx>
      <c:valAx>
        <c:axId val="70933888"/>
        <c:scaling>
          <c:orientation val="minMax"/>
        </c:scaling>
        <c:axPos val="l"/>
        <c:majorGridlines/>
        <c:numFmt formatCode="General" sourceLinked="1"/>
        <c:tickLblPos val="nextTo"/>
        <c:crossAx val="70931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581717215903563"/>
          <c:y val="0.29209514435695533"/>
          <c:w val="0.13492356858170509"/>
          <c:h val="0.40469838145231846"/>
        </c:manualLayout>
      </c:layout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>
                <a:solidFill>
                  <a:schemeClr val="accent1">
                    <a:lumMod val="50000"/>
                  </a:schemeClr>
                </a:solidFill>
              </a:defRPr>
            </a:pP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Prawidłowa</a:t>
            </a:r>
            <a:r>
              <a:rPr lang="pl-PL" baseline="0" dirty="0" smtClean="0">
                <a:solidFill>
                  <a:schemeClr val="accent1">
                    <a:lumMod val="50000"/>
                  </a:schemeClr>
                </a:solidFill>
              </a:rPr>
              <a:t> odpowiedź : 2000-3000 kcal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15777884827404456"/>
          <c:y val="0.89418942968184911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9.0267243735533574E-4"/>
          <c:y val="0"/>
          <c:w val="0.73515640852821529"/>
          <c:h val="0.95592880247270096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Dzienne spożycie kalorii</c:v>
                </c:pt>
              </c:strCache>
            </c:strRef>
          </c:tx>
          <c:dLbls>
            <c:showPercent val="1"/>
          </c:dLbls>
          <c:cat>
            <c:strRef>
              <c:f>Arkusz1!$A$2:$A$4</c:f>
              <c:strCache>
                <c:ptCount val="3"/>
                <c:pt idx="0">
                  <c:v>2000-3000 kcal</c:v>
                </c:pt>
                <c:pt idx="1">
                  <c:v>4000-6000 kcal</c:v>
                </c:pt>
                <c:pt idx="2">
                  <c:v>1000-1500 kcal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78</c:v>
                </c:pt>
                <c:pt idx="1">
                  <c:v>12</c:v>
                </c:pt>
                <c:pt idx="2">
                  <c:v>10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76692018455417454"/>
          <c:y val="0.2244576551716069"/>
          <c:w val="0.22426441751390522"/>
          <c:h val="0.50597700208050211"/>
        </c:manualLayout>
      </c:layout>
      <c:txPr>
        <a:bodyPr/>
        <a:lstStyle/>
        <a:p>
          <a:pPr>
            <a:defRPr>
              <a:solidFill>
                <a:schemeClr val="accent6">
                  <a:lumMod val="75000"/>
                </a:schemeClr>
              </a:solidFill>
            </a:defRPr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5057353941868406E-3"/>
          <c:y val="9.7222222222222224E-3"/>
          <c:w val="0.90269915913288645"/>
          <c:h val="0.97222222222222221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explosion val="25"/>
          <c:dPt>
            <c:idx val="0"/>
            <c:explosion val="7"/>
          </c:dPt>
          <c:dLbls>
            <c:showPercent val="1"/>
          </c:dLbls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39</c:v>
                </c:pt>
                <c:pt idx="1">
                  <c:v>61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87358717313113643"/>
          <c:y val="0.27435979877515326"/>
          <c:w val="0.11715356760960435"/>
          <c:h val="0.30128040244969395"/>
        </c:manualLayout>
      </c:layout>
      <c:txPr>
        <a:bodyPr/>
        <a:lstStyle/>
        <a:p>
          <a:pPr>
            <a:defRPr>
              <a:solidFill>
                <a:schemeClr val="accent3">
                  <a:lumMod val="50000"/>
                </a:schemeClr>
              </a:solidFill>
            </a:defRPr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5921551472732567E-3"/>
          <c:y val="2.9177324268896732E-2"/>
          <c:w val="0.86257570234276271"/>
          <c:h val="0.93395552941599169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Lbls>
            <c:showPercent val="1"/>
          </c:dLbls>
          <c:cat>
            <c:strRef>
              <c:f>Arkusz1!$A$2:$A$3</c:f>
              <c:strCache>
                <c:ptCount val="2"/>
                <c:pt idx="0">
                  <c:v>NIE</c:v>
                </c:pt>
                <c:pt idx="1">
                  <c:v>TAK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95</c:v>
                </c:pt>
                <c:pt idx="1">
                  <c:v>5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87821680276076597"/>
          <c:y val="0.24564500753945684"/>
          <c:w val="9.2462209584912997E-2"/>
          <c:h val="0.41643191853390416"/>
        </c:manualLayout>
      </c:layout>
      <c:txPr>
        <a:bodyPr/>
        <a:lstStyle/>
        <a:p>
          <a:pPr>
            <a:defRPr>
              <a:solidFill>
                <a:schemeClr val="accent4">
                  <a:lumMod val="50000"/>
                </a:schemeClr>
              </a:solidFill>
            </a:defRPr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39"/>
  <c:chart>
    <c:plotArea>
      <c:layout/>
      <c:barChart>
        <c:barDir val="bar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c:spPr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General</c:formatCode>
                <c:ptCount val="1"/>
                <c:pt idx="0">
                  <c:v>87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axId val="71689728"/>
        <c:axId val="71691264"/>
      </c:barChart>
      <c:catAx>
        <c:axId val="71689728"/>
        <c:scaling>
          <c:orientation val="minMax"/>
        </c:scaling>
        <c:delete val="1"/>
        <c:axPos val="l"/>
        <c:numFmt formatCode="General" sourceLinked="1"/>
        <c:tickLblPos val="nextTo"/>
        <c:crossAx val="71691264"/>
        <c:crosses val="autoZero"/>
        <c:auto val="1"/>
        <c:lblAlgn val="ctr"/>
        <c:lblOffset val="100"/>
      </c:catAx>
      <c:valAx>
        <c:axId val="71691264"/>
        <c:scaling>
          <c:orientation val="minMax"/>
        </c:scaling>
        <c:axPos val="b"/>
        <c:majorGridlines/>
        <c:numFmt formatCode="General" sourceLinked="1"/>
        <c:tickLblPos val="nextTo"/>
        <c:crossAx val="71689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960082489450431"/>
          <c:y val="0.3085491244567482"/>
          <c:w val="0.11135969035138205"/>
          <c:h val="0.41165971974052368"/>
        </c:manualLayout>
      </c:layout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34"/>
  <c:chart>
    <c:autoTitleDeleted val="1"/>
    <c:plotArea>
      <c:layout>
        <c:manualLayout>
          <c:layoutTarget val="inner"/>
          <c:xMode val="edge"/>
          <c:yMode val="edge"/>
          <c:x val="7.3278045105472867E-2"/>
          <c:y val="4.587489063867016E-2"/>
          <c:w val="0.68589554777874984"/>
          <c:h val="0.83018307086614151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Codziennie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00B050"/>
              </a:solidFill>
            </a:ln>
          </c:spPr>
          <c:dLbls>
            <c:dLblPos val="ctr"/>
            <c:showVal val="1"/>
          </c:dLbls>
          <c:cat>
            <c:strRef>
              <c:f>Arkusz1!$A$2:$A$3</c:f>
              <c:strCache>
                <c:ptCount val="2"/>
                <c:pt idx="0">
                  <c:v>Chłopcy</c:v>
                </c:pt>
                <c:pt idx="1">
                  <c:v>Dziewczyny 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9</c:v>
                </c:pt>
                <c:pt idx="1">
                  <c:v>2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Kilka razy w tygodniu</c:v>
                </c:pt>
              </c:strCache>
            </c:strRef>
          </c:tx>
          <c:dLbls>
            <c:dLblPos val="ctr"/>
            <c:showVal val="1"/>
          </c:dLbls>
          <c:cat>
            <c:strRef>
              <c:f>Arkusz1!$A$2:$A$3</c:f>
              <c:strCache>
                <c:ptCount val="2"/>
                <c:pt idx="0">
                  <c:v>Chłopcy</c:v>
                </c:pt>
                <c:pt idx="1">
                  <c:v>Dziewczyny </c:v>
                </c:pt>
              </c:strCache>
            </c:strRef>
          </c:cat>
          <c:val>
            <c:numRef>
              <c:f>Arkusz1!$C$2:$C$3</c:f>
              <c:numCache>
                <c:formatCode>General</c:formatCode>
                <c:ptCount val="2"/>
                <c:pt idx="0">
                  <c:v>26</c:v>
                </c:pt>
                <c:pt idx="1">
                  <c:v>13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Kilka razy w miesiącu</c:v>
                </c:pt>
              </c:strCache>
            </c:strRef>
          </c:tx>
          <c:dLbls>
            <c:dLblPos val="ctr"/>
            <c:showVal val="1"/>
          </c:dLbls>
          <c:cat>
            <c:strRef>
              <c:f>Arkusz1!$A$2:$A$3</c:f>
              <c:strCache>
                <c:ptCount val="2"/>
                <c:pt idx="0">
                  <c:v>Chłopcy</c:v>
                </c:pt>
                <c:pt idx="1">
                  <c:v>Dziewczyny </c:v>
                </c:pt>
              </c:strCache>
            </c:strRef>
          </c:cat>
          <c:val>
            <c:numRef>
              <c:f>Arkusz1!$D$2:$D$3</c:f>
              <c:numCache>
                <c:formatCode>General</c:formatCode>
                <c:ptCount val="2"/>
                <c:pt idx="0">
                  <c:v>65</c:v>
                </c:pt>
                <c:pt idx="1">
                  <c:v>85</c:v>
                </c:pt>
              </c:numCache>
            </c:numRef>
          </c:val>
        </c:ser>
        <c:dLbls>
          <c:showVal val="1"/>
        </c:dLbls>
        <c:axId val="71843840"/>
        <c:axId val="71845760"/>
      </c:barChart>
      <c:catAx>
        <c:axId val="718438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l-PL" dirty="0" smtClean="0"/>
                  <a:t>%</a:t>
                </a:r>
                <a:endParaRPr lang="pl-PL" dirty="0"/>
              </a:p>
            </c:rich>
          </c:tx>
          <c:layout>
            <c:manualLayout>
              <c:xMode val="edge"/>
              <c:yMode val="edge"/>
              <c:x val="2.6120312802470787E-2"/>
              <c:y val="0.91601328624621547"/>
            </c:manualLayout>
          </c:layout>
        </c:title>
        <c:majorTickMark val="none"/>
        <c:tickLblPos val="nextTo"/>
        <c:crossAx val="71845760"/>
        <c:crosses val="autoZero"/>
        <c:auto val="1"/>
        <c:lblAlgn val="ctr"/>
        <c:lblOffset val="100"/>
      </c:catAx>
      <c:valAx>
        <c:axId val="7184576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71843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151927189656844"/>
          <c:y val="0.23303958880140002"/>
          <c:w val="0.20841899970836997"/>
          <c:h val="0.6880317147856515"/>
        </c:manualLayout>
      </c:layout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7.691386976775233E-2"/>
          <c:y val="0"/>
          <c:w val="0.59248080529751457"/>
          <c:h val="1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explosion val="13"/>
          <c:dLbls>
            <c:dLbl>
              <c:idx val="1"/>
              <c:layout>
                <c:manualLayout>
                  <c:x val="6.0540356956517459E-2"/>
                  <c:y val="-0.21788533057175652"/>
                </c:manualLayout>
              </c:layout>
              <c:showVal val="1"/>
            </c:dLbl>
            <c:spPr>
              <a:solidFill>
                <a:schemeClr val="accent6">
                  <a:lumMod val="50000"/>
                </a:schemeClr>
              </a:solidFill>
            </c:spPr>
            <c:txPr>
              <a:bodyPr/>
              <a:lstStyle/>
              <a:p>
                <a:pPr>
                  <a:defRPr sz="2400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Arkusz1!$A$2:$A$4</c:f>
              <c:strCache>
                <c:ptCount val="3"/>
                <c:pt idx="0">
                  <c:v>0,5 - 1l</c:v>
                </c:pt>
                <c:pt idx="1">
                  <c:v>1 - 2l</c:v>
                </c:pt>
                <c:pt idx="2">
                  <c:v>powyżej 2 litrów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32</c:v>
                </c:pt>
                <c:pt idx="1">
                  <c:v>49</c:v>
                </c:pt>
                <c:pt idx="2">
                  <c:v>19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9446958224615152"/>
          <c:y val="0.31555114700860937"/>
          <c:w val="0.28723431331142441"/>
          <c:h val="0.32335194050486865"/>
        </c:manualLayout>
      </c:layout>
      <c:txPr>
        <a:bodyPr/>
        <a:lstStyle/>
        <a:p>
          <a:pPr>
            <a:defRPr>
              <a:solidFill>
                <a:schemeClr val="accent6">
                  <a:lumMod val="50000"/>
                </a:schemeClr>
              </a:solidFill>
            </a:defRPr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833DF60-F565-4B40-9B50-DB69C785C62E}" type="datetimeFigureOut">
              <a:rPr lang="pl-PL" smtClean="0"/>
              <a:pPr/>
              <a:t>2012-04-18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50D3863-9E5F-4515-B60E-405E5EEFBC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DF60-F565-4B40-9B50-DB69C785C62E}" type="datetimeFigureOut">
              <a:rPr lang="pl-PL" smtClean="0"/>
              <a:pPr/>
              <a:t>2012-04-18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3863-9E5F-4515-B60E-405E5EEFBC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DF60-F565-4B40-9B50-DB69C785C62E}" type="datetimeFigureOut">
              <a:rPr lang="pl-PL" smtClean="0"/>
              <a:pPr/>
              <a:t>2012-04-18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3863-9E5F-4515-B60E-405E5EEFBC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833DF60-F565-4B40-9B50-DB69C785C62E}" type="datetimeFigureOut">
              <a:rPr lang="pl-PL" smtClean="0"/>
              <a:pPr/>
              <a:t>2012-04-18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3863-9E5F-4515-B60E-405E5EEFBC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833DF60-F565-4B40-9B50-DB69C785C62E}" type="datetimeFigureOut">
              <a:rPr lang="pl-PL" smtClean="0"/>
              <a:pPr/>
              <a:t>2012-04-18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50D3863-9E5F-4515-B60E-405E5EEFBCFC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833DF60-F565-4B40-9B50-DB69C785C62E}" type="datetimeFigureOut">
              <a:rPr lang="pl-PL" smtClean="0"/>
              <a:pPr/>
              <a:t>2012-04-18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50D3863-9E5F-4515-B60E-405E5EEFBC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833DF60-F565-4B40-9B50-DB69C785C62E}" type="datetimeFigureOut">
              <a:rPr lang="pl-PL" smtClean="0"/>
              <a:pPr/>
              <a:t>2012-04-18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50D3863-9E5F-4515-B60E-405E5EEFBC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DF60-F565-4B40-9B50-DB69C785C62E}" type="datetimeFigureOut">
              <a:rPr lang="pl-PL" smtClean="0"/>
              <a:pPr/>
              <a:t>2012-04-18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3863-9E5F-4515-B60E-405E5EEFBC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833DF60-F565-4B40-9B50-DB69C785C62E}" type="datetimeFigureOut">
              <a:rPr lang="pl-PL" smtClean="0"/>
              <a:pPr/>
              <a:t>2012-04-18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50D3863-9E5F-4515-B60E-405E5EEFBC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833DF60-F565-4B40-9B50-DB69C785C62E}" type="datetimeFigureOut">
              <a:rPr lang="pl-PL" smtClean="0"/>
              <a:pPr/>
              <a:t>2012-04-18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50D3863-9E5F-4515-B60E-405E5EEFBC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833DF60-F565-4B40-9B50-DB69C785C62E}" type="datetimeFigureOut">
              <a:rPr lang="pl-PL" smtClean="0"/>
              <a:pPr/>
              <a:t>2012-04-18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50D3863-9E5F-4515-B60E-405E5EEFBC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833DF60-F565-4B40-9B50-DB69C785C62E}" type="datetimeFigureOut">
              <a:rPr lang="pl-PL" smtClean="0"/>
              <a:pPr/>
              <a:t>2012-04-18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50D3863-9E5F-4515-B60E-405E5EEFBCF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40544" y="571480"/>
            <a:ext cx="8174860" cy="2357454"/>
          </a:xfrm>
        </p:spPr>
        <p:txBody>
          <a:bodyPr>
            <a:normAutofit/>
          </a:bodyPr>
          <a:lstStyle/>
          <a:p>
            <a:r>
              <a:rPr lang="pl-PL" sz="4800" dirty="0" smtClean="0"/>
              <a:t>O zdrowym odżywianiu  </a:t>
            </a:r>
            <a:br>
              <a:rPr lang="pl-PL" sz="4800" dirty="0" smtClean="0"/>
            </a:br>
            <a:r>
              <a:rPr lang="pl-PL" sz="4800" dirty="0" smtClean="0"/>
              <a:t>i piramidzie żywienia</a:t>
            </a:r>
            <a:endParaRPr lang="pl-PL" sz="4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40544" y="3214686"/>
            <a:ext cx="8389174" cy="1785950"/>
          </a:xfrm>
        </p:spPr>
        <p:txBody>
          <a:bodyPr/>
          <a:lstStyle/>
          <a:p>
            <a:r>
              <a:rPr lang="pl-PL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Za pomocą danych statystycznych</a:t>
            </a:r>
            <a:endParaRPr lang="pl-PL" dirty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Czy w twoim domu dba się o zdrowe odżywianie?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357158" y="1643050"/>
          <a:ext cx="8501122" cy="4857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Jak uczniowie odczytali skrót   GDA?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 smtClean="0">
                <a:solidFill>
                  <a:schemeClr val="accent4">
                    <a:lumMod val="50000"/>
                  </a:schemeClr>
                </a:solidFill>
              </a:rPr>
              <a:t>1) Generalne Dożywianie Alka</a:t>
            </a:r>
          </a:p>
          <a:p>
            <a:r>
              <a:rPr lang="pl-PL" sz="3600" dirty="0" smtClean="0">
                <a:solidFill>
                  <a:schemeClr val="accent4">
                    <a:lumMod val="50000"/>
                  </a:schemeClr>
                </a:solidFill>
              </a:rPr>
              <a:t>2) Głodne Dzieci Afryki</a:t>
            </a:r>
          </a:p>
          <a:p>
            <a:r>
              <a:rPr lang="pl-PL" sz="3600" dirty="0" smtClean="0">
                <a:solidFill>
                  <a:schemeClr val="accent4">
                    <a:lumMod val="50000"/>
                  </a:schemeClr>
                </a:solidFill>
              </a:rPr>
              <a:t>3) Wskazane dzienne spożycie produktów dla dorosłego człowieka </a:t>
            </a:r>
          </a:p>
          <a:p>
            <a:r>
              <a:rPr lang="pl-PL" sz="3600" dirty="0" smtClean="0">
                <a:solidFill>
                  <a:schemeClr val="accent4">
                    <a:lumMod val="50000"/>
                  </a:schemeClr>
                </a:solidFill>
              </a:rPr>
              <a:t>4) Gdy Danie Atakuje</a:t>
            </a:r>
          </a:p>
          <a:p>
            <a:r>
              <a:rPr lang="pl-PL" sz="3600" dirty="0" smtClean="0">
                <a:solidFill>
                  <a:schemeClr val="accent4">
                    <a:lumMod val="50000"/>
                  </a:schemeClr>
                </a:solidFill>
              </a:rPr>
              <a:t>5) Nie wiem</a:t>
            </a:r>
            <a:endParaRPr lang="pl-PL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000528"/>
          </a:xfrm>
        </p:spPr>
        <p:txBody>
          <a:bodyPr>
            <a:normAutofit/>
          </a:bodyPr>
          <a:lstStyle/>
          <a:p>
            <a:pPr algn="ctr"/>
            <a:r>
              <a:rPr lang="pl-PL" sz="3200" dirty="0" smtClean="0"/>
              <a:t>Skrót GDA oznacza oczywiście wskazane dzienne spożycie danego produktu. Z pewnością widzieliście taki skrót na wielu produktach spożywczych obok liczby kalorii.                   Oto przykład takiej etykiety w tym przypadku na jogurcie:</a:t>
            </a:r>
            <a:endParaRPr lang="pl-PL" sz="3200" dirty="0"/>
          </a:p>
        </p:txBody>
      </p:sp>
      <p:pic>
        <p:nvPicPr>
          <p:cNvPr id="6" name="Symbol zastępczy zawartości 5" descr="gda.jpg"/>
          <p:cNvPicPr>
            <a:picLocks noGrp="1" noChangeAspect="1"/>
          </p:cNvPicPr>
          <p:nvPr>
            <p:ph idx="1"/>
          </p:nvPr>
        </p:nvPicPr>
        <p:blipFill>
          <a:blip r:embed="rId2"/>
          <a:srcRect l="1980" t="3031" r="1980" b="15151"/>
          <a:stretch>
            <a:fillRect/>
          </a:stretch>
        </p:blipFill>
        <p:spPr>
          <a:xfrm>
            <a:off x="785786" y="4214818"/>
            <a:ext cx="7631712" cy="2357454"/>
          </a:xfrm>
          <a:prstGeom prst="rect">
            <a:avLst/>
          </a:prstGeom>
          <a:ln w="127000" cap="sq">
            <a:solidFill>
              <a:schemeClr val="accent3">
                <a:lumMod val="40000"/>
                <a:lumOff val="6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Problemy z nadwagą i otyłością ankietowanych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357158" y="1643050"/>
          <a:ext cx="8229600" cy="4954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44712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Czy kupując produkty sprawdzasz informacje dotyczące daty ważności i jakości produktu?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81162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dirty="0" smtClean="0"/>
              <a:t> 	</a:t>
            </a:r>
          </a:p>
          <a:p>
            <a:pPr algn="ctr">
              <a:buNone/>
            </a:pPr>
            <a:r>
              <a:rPr lang="pl-PL" sz="77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pl-PL" sz="8600" dirty="0" smtClean="0">
                <a:solidFill>
                  <a:schemeClr val="accent1">
                    <a:lumMod val="50000"/>
                  </a:schemeClr>
                </a:solidFill>
              </a:rPr>
              <a:t>1) TAK           -  14 %</a:t>
            </a:r>
          </a:p>
          <a:p>
            <a:pPr algn="ctr">
              <a:buNone/>
            </a:pPr>
            <a:r>
              <a:rPr lang="pl-PL" sz="8600" dirty="0" smtClean="0">
                <a:solidFill>
                  <a:schemeClr val="accent1">
                    <a:lumMod val="50000"/>
                  </a:schemeClr>
                </a:solidFill>
              </a:rPr>
              <a:t> 2) NIE            -  37%</a:t>
            </a:r>
          </a:p>
          <a:p>
            <a:pPr algn="ctr">
              <a:buNone/>
            </a:pPr>
            <a:r>
              <a:rPr lang="pl-PL" sz="8600" dirty="0" smtClean="0">
                <a:solidFill>
                  <a:schemeClr val="accent1">
                    <a:lumMod val="50000"/>
                  </a:schemeClr>
                </a:solidFill>
              </a:rPr>
              <a:t> 3) CZASAMI –  49% </a:t>
            </a:r>
          </a:p>
          <a:p>
            <a:pPr algn="ctr">
              <a:buNone/>
            </a:pPr>
            <a:r>
              <a:rPr lang="pl-PL" sz="8600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399032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rgbClr val="7030A0"/>
                </a:solidFill>
              </a:rPr>
              <a:t>Czy spożywasz jedzenie typu </a:t>
            </a:r>
            <a:r>
              <a:rPr lang="pl-PL" dirty="0" err="1" smtClean="0">
                <a:solidFill>
                  <a:srgbClr val="7030A0"/>
                </a:solidFill>
              </a:rPr>
              <a:t>fast-food</a:t>
            </a:r>
            <a:r>
              <a:rPr lang="pl-PL" dirty="0" smtClean="0">
                <a:solidFill>
                  <a:srgbClr val="7030A0"/>
                </a:solidFill>
              </a:rPr>
              <a:t>?</a:t>
            </a:r>
            <a:endParaRPr lang="pl-PL" dirty="0">
              <a:solidFill>
                <a:srgbClr val="7030A0"/>
              </a:solidFill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357158" y="1785926"/>
          <a:ext cx="8429684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często spożywasz jedzenie typu Fast- </a:t>
            </a:r>
            <a:r>
              <a:rPr lang="pl-PL" dirty="0" err="1" smtClean="0"/>
              <a:t>food</a:t>
            </a:r>
            <a:r>
              <a:rPr lang="pl-PL" dirty="0" smtClean="0"/>
              <a:t>?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28596" y="1714488"/>
          <a:ext cx="8358246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 jakich godzinach ankietowani uczniowie jedzą: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4000" dirty="0" smtClean="0">
                <a:solidFill>
                  <a:schemeClr val="accent6">
                    <a:lumMod val="50000"/>
                  </a:schemeClr>
                </a:solidFill>
              </a:rPr>
              <a:t>- Śniadanie :     </a:t>
            </a:r>
            <a:r>
              <a:rPr lang="pl-PL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6.00 - 9%</a:t>
            </a:r>
          </a:p>
          <a:p>
            <a:pPr>
              <a:buNone/>
            </a:pPr>
            <a:r>
              <a:rPr lang="pl-PL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              7.00 - 7.30  - 78%</a:t>
            </a:r>
          </a:p>
          <a:p>
            <a:pPr>
              <a:buNone/>
            </a:pPr>
            <a:r>
              <a:rPr lang="pl-PL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              8.00 -  13%</a:t>
            </a:r>
          </a:p>
          <a:p>
            <a:pPr>
              <a:buNone/>
            </a:pPr>
            <a:r>
              <a:rPr lang="pl-PL" sz="4000" dirty="0" smtClean="0">
                <a:solidFill>
                  <a:schemeClr val="accent6">
                    <a:lumMod val="50000"/>
                  </a:schemeClr>
                </a:solidFill>
              </a:rPr>
              <a:t>- II Śniadanie :   </a:t>
            </a:r>
            <a:r>
              <a:rPr lang="pl-PL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9.30 – 21%</a:t>
            </a:r>
          </a:p>
          <a:p>
            <a:pPr>
              <a:buNone/>
            </a:pPr>
            <a:r>
              <a:rPr lang="pl-PL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              10.00 – 36%</a:t>
            </a:r>
          </a:p>
          <a:p>
            <a:pPr>
              <a:buNone/>
            </a:pPr>
            <a:r>
              <a:rPr lang="pl-PL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              11.00 – 47 %</a:t>
            </a:r>
            <a:endParaRPr lang="pl-PL" sz="4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 jakich godzinach ankietowani uczniowie jedzą: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4000" dirty="0" smtClean="0">
                <a:solidFill>
                  <a:schemeClr val="accent6">
                    <a:lumMod val="50000"/>
                  </a:schemeClr>
                </a:solidFill>
              </a:rPr>
              <a:t>-Obiad : </a:t>
            </a:r>
            <a:r>
              <a:rPr lang="pl-PL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13.00  - 18% </a:t>
            </a:r>
          </a:p>
          <a:p>
            <a:pPr>
              <a:buNone/>
            </a:pPr>
            <a:r>
              <a:rPr lang="pl-PL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     14.00  – 59% </a:t>
            </a:r>
          </a:p>
          <a:p>
            <a:pPr>
              <a:buNone/>
            </a:pPr>
            <a:r>
              <a:rPr lang="pl-PL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     15.00  -  13%</a:t>
            </a:r>
          </a:p>
          <a:p>
            <a:pPr>
              <a:buNone/>
            </a:pPr>
            <a:r>
              <a:rPr lang="pl-PL" sz="4000" dirty="0" smtClean="0">
                <a:solidFill>
                  <a:schemeClr val="accent6">
                    <a:lumMod val="50000"/>
                  </a:schemeClr>
                </a:solidFill>
              </a:rPr>
              <a:t>-</a:t>
            </a:r>
            <a:r>
              <a:rPr lang="pl-PL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pl-PL" sz="4000" dirty="0" smtClean="0">
                <a:solidFill>
                  <a:schemeClr val="accent6">
                    <a:lumMod val="50000"/>
                  </a:schemeClr>
                </a:solidFill>
              </a:rPr>
              <a:t>Podwieczorek :  </a:t>
            </a:r>
            <a:r>
              <a:rPr lang="pl-PL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16:00 – 29%</a:t>
            </a:r>
          </a:p>
          <a:p>
            <a:pPr>
              <a:buNone/>
            </a:pPr>
            <a:r>
              <a:rPr lang="pl-PL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                  17:00 – 39%</a:t>
            </a:r>
          </a:p>
          <a:p>
            <a:pPr>
              <a:buNone/>
            </a:pPr>
            <a:r>
              <a:rPr lang="pl-PL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                  nie jem – 32%</a:t>
            </a:r>
          </a:p>
          <a:p>
            <a:pPr>
              <a:buNone/>
            </a:pPr>
            <a:endParaRPr lang="pl-PL" sz="4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pl-PL" sz="4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 jakich godzinach ankietowani uczniowie jedzą: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4000" dirty="0" smtClean="0">
                <a:solidFill>
                  <a:schemeClr val="accent6">
                    <a:lumMod val="50000"/>
                  </a:schemeClr>
                </a:solidFill>
              </a:rPr>
              <a:t>- Kolacja :  </a:t>
            </a:r>
            <a:r>
              <a:rPr lang="pl-PL" sz="4000" dirty="0" smtClean="0">
                <a:solidFill>
                  <a:schemeClr val="accent6">
                    <a:lumMod val="75000"/>
                  </a:schemeClr>
                </a:solidFill>
              </a:rPr>
              <a:t>18.00 – 17%</a:t>
            </a:r>
          </a:p>
          <a:p>
            <a:pPr>
              <a:buNone/>
            </a:pPr>
            <a:r>
              <a:rPr lang="pl-PL" sz="4000" dirty="0" smtClean="0">
                <a:solidFill>
                  <a:schemeClr val="accent6">
                    <a:lumMod val="75000"/>
                  </a:schemeClr>
                </a:solidFill>
              </a:rPr>
              <a:t>                    18.30 – 32%</a:t>
            </a:r>
          </a:p>
          <a:p>
            <a:pPr>
              <a:buNone/>
            </a:pPr>
            <a:r>
              <a:rPr lang="pl-PL" sz="4000" dirty="0" smtClean="0">
                <a:solidFill>
                  <a:schemeClr val="accent6">
                    <a:lumMod val="75000"/>
                  </a:schemeClr>
                </a:solidFill>
              </a:rPr>
              <a:t>                    19.00 – 35%</a:t>
            </a:r>
          </a:p>
          <a:p>
            <a:pPr>
              <a:buNone/>
            </a:pPr>
            <a:r>
              <a:rPr lang="pl-PL" sz="4000" dirty="0" smtClean="0">
                <a:solidFill>
                  <a:schemeClr val="accent6">
                    <a:lumMod val="75000"/>
                  </a:schemeClr>
                </a:solidFill>
              </a:rPr>
              <a:t>                    20.00 - 10%                  </a:t>
            </a:r>
          </a:p>
          <a:p>
            <a:pPr>
              <a:buNone/>
            </a:pPr>
            <a:r>
              <a:rPr lang="pl-PL" sz="4000" dirty="0" smtClean="0">
                <a:solidFill>
                  <a:schemeClr val="accent6">
                    <a:lumMod val="75000"/>
                  </a:schemeClr>
                </a:solidFill>
              </a:rPr>
              <a:t>                    20.30 – 6%</a:t>
            </a:r>
            <a:endParaRPr lang="pl-PL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64" y="0"/>
            <a:ext cx="2257412" cy="732614"/>
          </a:xfrm>
        </p:spPr>
        <p:txBody>
          <a:bodyPr>
            <a:normAutofit/>
          </a:bodyPr>
          <a:lstStyle/>
          <a:p>
            <a:r>
              <a:rPr lang="pl-PL" dirty="0" smtClean="0"/>
              <a:t>Ankieta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714356"/>
            <a:ext cx="4043362" cy="6000791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1 Ile 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posiłków dziennie spożywasz ?</a:t>
            </a:r>
          </a:p>
          <a:p>
            <a:pPr lvl="1">
              <a:buNone/>
            </a:pP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2-3      b)   3-4          c)    4-6</a:t>
            </a:r>
          </a:p>
          <a:p>
            <a:pPr lvl="0">
              <a:buNone/>
            </a:pP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2 O której 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godzinie należy spożyć ostatni posiłek ? </a:t>
            </a:r>
          </a:p>
          <a:p>
            <a:pPr lvl="1"/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 bezpośrednio przed snem   b)    2-3 godziny przed snem   c)   4-5 godzin przed snem     </a:t>
            </a:r>
          </a:p>
          <a:p>
            <a:pPr lvl="0">
              <a:buNone/>
            </a:pP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3 Czy 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w twoim domu dba się o zdrowe , racjonalne odżywianie?</a:t>
            </a:r>
          </a:p>
          <a:p>
            <a:pPr lvl="1"/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tak        b)     nie </a:t>
            </a:r>
          </a:p>
          <a:p>
            <a:pPr lvl="0">
              <a:buNone/>
            </a:pP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4 Czy 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podjadasz między posiłkami ?</a:t>
            </a:r>
          </a:p>
          <a:p>
            <a:pPr>
              <a:buNone/>
            </a:pP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        a)      zawsze       b)     nigdy       c)    często    d)     rzadko</a:t>
            </a:r>
          </a:p>
          <a:p>
            <a:pPr lvl="0">
              <a:buNone/>
            </a:pP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5 Czy 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spożywasz jedzenie typu </a:t>
            </a:r>
            <a:r>
              <a:rPr lang="pl-PL" sz="1200" dirty="0" err="1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Fast-food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 ?</a:t>
            </a:r>
          </a:p>
          <a:p>
            <a:pPr lvl="0">
              <a:buNone/>
            </a:pP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        a)      tak              b)     nie</a:t>
            </a:r>
          </a:p>
          <a:p>
            <a:pPr>
              <a:buNone/>
            </a:pP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6 Jeśli 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tak to jak 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często?</a:t>
            </a:r>
            <a:endParaRPr lang="pl-PL" sz="1200" dirty="0" smtClean="0">
              <a:solidFill>
                <a:schemeClr val="accent3">
                  <a:lumMod val="50000"/>
                </a:schemeClr>
              </a:solidFill>
              <a:latin typeface="Franklin Gothic Heavy" pitchFamily="34" charset="0"/>
            </a:endParaRPr>
          </a:p>
          <a:p>
            <a:pPr lvl="0">
              <a:buNone/>
            </a:pP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 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7 Co 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oznacza skrót 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GDA?</a:t>
            </a:r>
          </a:p>
          <a:p>
            <a:pPr lvl="0">
              <a:buNone/>
            </a:pP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8 Jakie 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mniej więcej powinno być spożycie kalorii?</a:t>
            </a:r>
          </a:p>
          <a:p>
            <a:pPr lvl="1">
              <a:buNone/>
            </a:pP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1000 – 1500      b)       4000- 6000       c)       2000- 3000  </a:t>
            </a:r>
          </a:p>
          <a:p>
            <a:pPr lvl="0">
              <a:buNone/>
            </a:pP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9 według 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piramidy żywienia powinniśmy spożywać rzadko ?</a:t>
            </a:r>
          </a:p>
          <a:p>
            <a:pPr lvl="0">
              <a:buNone/>
            </a:pP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10 Co  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możemy spożywać praktycznie bez ograniczeń ?</a:t>
            </a:r>
          </a:p>
          <a:p>
            <a:pPr lvl="0">
              <a:buNone/>
            </a:pP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11 Podstawą  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racjonalnego odżywiania się jest 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:</a:t>
            </a:r>
          </a:p>
          <a:p>
            <a:pPr lvl="0">
              <a:buNone/>
            </a:pP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a) 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spożywanie dużej ilości witamin   b)    spożywanie dużej ilości mięs i nabiału</a:t>
            </a:r>
          </a:p>
          <a:p>
            <a:pPr>
              <a:buNone/>
            </a:pP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c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)      aktywność fizyczna</a:t>
            </a:r>
          </a:p>
          <a:p>
            <a:pPr lvl="0">
              <a:buNone/>
            </a:pP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12 Uprawiasz 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jakiś sport?</a:t>
            </a:r>
          </a:p>
          <a:p>
            <a:pPr lvl="1"/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 tak           b)      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nie</a:t>
            </a:r>
            <a:endParaRPr lang="pl-PL" sz="1200" dirty="0" smtClean="0">
              <a:solidFill>
                <a:schemeClr val="accent3">
                  <a:lumMod val="50000"/>
                </a:schemeClr>
              </a:solidFill>
              <a:latin typeface="Franklin Gothic Heavy" pitchFamily="34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642918"/>
            <a:ext cx="4210080" cy="6072229"/>
          </a:xfrm>
        </p:spPr>
        <p:txBody>
          <a:bodyPr/>
          <a:lstStyle/>
          <a:p>
            <a:pPr lvl="0">
              <a:buNone/>
            </a:pP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13. Czy 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masz problemy z nadwagą lub otyłością?</a:t>
            </a:r>
          </a:p>
          <a:p>
            <a:pPr lvl="1">
              <a:buNone/>
            </a:pP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 tak          b)      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nie                                                                        14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.    Podaj w jakich godzinach jesz następujące posiłki :</a:t>
            </a:r>
          </a:p>
          <a:p>
            <a:pPr>
              <a:buNone/>
            </a:pP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                 Śniadanie : ……………………..</a:t>
            </a:r>
          </a:p>
          <a:p>
            <a:pPr>
              <a:buNone/>
            </a:pP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                 II Śniadanie:………….................</a:t>
            </a:r>
          </a:p>
          <a:p>
            <a:pPr>
              <a:buNone/>
            </a:pP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                 Obiad: ……………….................</a:t>
            </a:r>
          </a:p>
          <a:p>
            <a:pPr>
              <a:buNone/>
            </a:pP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                 Podwieczorek:………………….</a:t>
            </a:r>
          </a:p>
          <a:p>
            <a:pPr>
              <a:buNone/>
            </a:pP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                 Kolacja: ………………………. </a:t>
            </a:r>
          </a:p>
          <a:p>
            <a:pPr>
              <a:buNone/>
            </a:pP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        15    Ile litrów płynów wypijasz w ciągu dnia ? (około) </a:t>
            </a:r>
          </a:p>
          <a:p>
            <a:pPr lvl="0">
              <a:buNone/>
            </a:pP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a) 0,5 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– 1 l         b)     1-2 l        c)     powyżej 2 litrów</a:t>
            </a:r>
          </a:p>
          <a:p>
            <a:pPr>
              <a:buNone/>
            </a:pP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        16    Jak często jesz ryby?</a:t>
            </a:r>
          </a:p>
          <a:p>
            <a:pPr lvl="0">
              <a:buNone/>
            </a:pP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a)często      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b)    czasami       c)  wcale </a:t>
            </a:r>
          </a:p>
          <a:p>
            <a:pPr>
              <a:buNone/>
            </a:pP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        17    Jak często jesz owoce?</a:t>
            </a:r>
          </a:p>
          <a:p>
            <a:pPr lvl="0">
              <a:buNone/>
            </a:pP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 a) kilka 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razy dziennie     b)    rzadziej niż raz dziennie     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                      c 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)   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kilka 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razy w tygodniu </a:t>
            </a:r>
          </a:p>
          <a:p>
            <a:pPr>
              <a:buNone/>
            </a:pP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        18     Częściej jadasz : </a:t>
            </a:r>
          </a:p>
          <a:p>
            <a:pPr lvl="0">
              <a:buNone/>
            </a:pP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 a) pieczywo 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jasne            b)    pieczywo ciemne lub wieloziarniste </a:t>
            </a:r>
          </a:p>
          <a:p>
            <a:pPr>
              <a:buNone/>
            </a:pP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        19     Jak często  spożywasz nabiał?</a:t>
            </a:r>
          </a:p>
          <a:p>
            <a:pPr lvl="0">
              <a:buNone/>
            </a:pP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 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a) kilka 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razy dziennie    b)    kilka razy tygodniowo          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                           c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)   kilka razy w miesiącu  </a:t>
            </a:r>
          </a:p>
          <a:p>
            <a:pPr>
              <a:buNone/>
            </a:pP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        20    Kupując żywność sprawdzasz informacje tj. ważność, świeżość, jakość produktu 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 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zapoznajesz się ze składem      a)    tak        b)     nie          c)      czasami</a:t>
            </a:r>
          </a:p>
          <a:p>
            <a:pPr>
              <a:buNone/>
            </a:pPr>
            <a:endParaRPr lang="pl-PL" sz="1200" dirty="0" smtClean="0">
              <a:latin typeface="Franklin Gothic Heavy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Ile litrów płynów wypijasz w ciągu dnia?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57158" y="1785926"/>
          <a:ext cx="8329642" cy="4740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-142900"/>
            <a:ext cx="8229600" cy="1500198"/>
          </a:xfrm>
        </p:spPr>
        <p:txBody>
          <a:bodyPr>
            <a:normAutofit/>
          </a:bodyPr>
          <a:lstStyle/>
          <a:p>
            <a:r>
              <a:rPr lang="pl-PL" sz="5400" dirty="0" smtClean="0">
                <a:ln w="6350"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Jakie pieczywo jesz ?</a:t>
            </a:r>
            <a:endParaRPr lang="pl-PL" sz="5400" dirty="0">
              <a:ln w="6350">
                <a:solidFill>
                  <a:srgbClr val="00B050"/>
                </a:solidFill>
              </a:ln>
              <a:solidFill>
                <a:srgbClr val="00B05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58204" cy="5168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18366"/>
          </a:xfrm>
        </p:spPr>
        <p:txBody>
          <a:bodyPr/>
          <a:lstStyle/>
          <a:p>
            <a:r>
              <a:rPr lang="pl-PL" sz="4400" dirty="0" smtClean="0">
                <a:ln w="6350">
                  <a:solidFill>
                    <a:srgbClr val="92D050"/>
                  </a:solidFill>
                </a:ln>
                <a:solidFill>
                  <a:srgbClr val="00B050"/>
                </a:solidFill>
              </a:rPr>
              <a:t>Jakie pieczywo jesz ?</a:t>
            </a:r>
            <a:endParaRPr lang="pl-PL" dirty="0">
              <a:ln w="6350">
                <a:solidFill>
                  <a:srgbClr val="92D050"/>
                </a:solidFill>
              </a:ln>
              <a:solidFill>
                <a:srgbClr val="00B05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5097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Co jest podstawą racjonalnego odżywiania ?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214282" y="1785926"/>
          <a:ext cx="8715436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</p:spPr>
        <p:txBody>
          <a:bodyPr/>
          <a:lstStyle/>
          <a:p>
            <a:r>
              <a:rPr lang="pl-PL" dirty="0" smtClean="0">
                <a:solidFill>
                  <a:srgbClr val="7030A0"/>
                </a:solidFill>
              </a:rPr>
              <a:t>Jak często jesz ryby ? </a:t>
            </a:r>
            <a:endParaRPr lang="pl-PL" dirty="0">
              <a:solidFill>
                <a:srgbClr val="7030A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401080" cy="5240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 której godzinie należy spożyć ostatni posiłek ?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57158" y="1882774"/>
          <a:ext cx="8329642" cy="4760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 której godzinie należy spożyć ostatni posiłek ?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214282" y="1714488"/>
          <a:ext cx="8715436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>
            <a:noAutofit/>
          </a:bodyPr>
          <a:lstStyle/>
          <a:p>
            <a:pPr algn="ctr"/>
            <a:r>
              <a:rPr lang="pl-PL" sz="7200" dirty="0" smtClean="0"/>
              <a:t>                   </a:t>
            </a:r>
            <a:r>
              <a:rPr lang="pl-PL" sz="8800" dirty="0" smtClean="0"/>
              <a:t>WYKONAŁY</a:t>
            </a:r>
            <a:r>
              <a:rPr lang="pl-PL" sz="7200" dirty="0" smtClean="0"/>
              <a:t>:</a:t>
            </a:r>
            <a:endParaRPr lang="pl-PL" sz="7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</a:t>
            </a:r>
          </a:p>
          <a:p>
            <a:pPr algn="ctr">
              <a:buNone/>
            </a:pPr>
            <a:r>
              <a:rPr lang="pl-PL" sz="6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Aleksandra Kłos</a:t>
            </a:r>
          </a:p>
          <a:p>
            <a:pPr algn="ctr">
              <a:buNone/>
            </a:pPr>
            <a:r>
              <a:rPr lang="pl-PL" sz="6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Patrycja Skowrońska</a:t>
            </a:r>
          </a:p>
          <a:p>
            <a:pPr algn="ctr">
              <a:buNone/>
            </a:pPr>
            <a:r>
              <a:rPr lang="pl-PL" sz="6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Kinga </a:t>
            </a:r>
            <a:r>
              <a:rPr lang="pl-PL" sz="6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Batte</a:t>
            </a:r>
            <a:endParaRPr lang="pl-PL" sz="6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8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8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8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8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Piramida Żywienia według                                            gimnazjalistów.</a:t>
            </a:r>
            <a:endParaRPr lang="pl-P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274" t="7856" r="2740" b="5122"/>
          <a:stretch>
            <a:fillRect/>
          </a:stretch>
        </p:blipFill>
        <p:spPr bwMode="auto">
          <a:xfrm>
            <a:off x="285720" y="1785926"/>
            <a:ext cx="8568800" cy="469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01122" cy="1214446"/>
          </a:xfrm>
        </p:spPr>
        <p:txBody>
          <a:bodyPr>
            <a:normAutofit/>
          </a:bodyPr>
          <a:lstStyle/>
          <a:p>
            <a:r>
              <a:rPr lang="pl-PL" sz="4100" dirty="0" smtClean="0"/>
              <a:t>Prawidłowa piramida żywienia</a:t>
            </a:r>
            <a:endParaRPr lang="pl-PL" sz="4100" dirty="0"/>
          </a:p>
        </p:txBody>
      </p:sp>
      <p:pic>
        <p:nvPicPr>
          <p:cNvPr id="4" name="Symbol zastępczy zawartości 3" descr="piramida_now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325240"/>
            <a:ext cx="8429684" cy="5357378"/>
          </a:xfr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Ilość spożywanych dziennie posiłków przez ankietowanych uczniów: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57158" y="1857364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Aktywność fizyczna uczniów          naszej szkoły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500034" y="1643050"/>
          <a:ext cx="8229600" cy="4929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Aktywność fizyczna uczniów          naszej szkoły</a:t>
            </a:r>
            <a:endParaRPr lang="pl-PL" dirty="0">
              <a:solidFill>
                <a:srgbClr val="FF000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dirty="0" smtClean="0"/>
              <a:t>Dzienne spożycie kalorii</a:t>
            </a:r>
            <a:endParaRPr lang="pl-PL" sz="4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285720" y="1643050"/>
          <a:ext cx="8643966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0" name="AutoShape 2" descr="http://www.odchudzanie-bezdiety.otwarty.net/images/piramida_now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Czy podjadasz między   posiłkami?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sz="5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1) zawsze – 53 %</a:t>
            </a:r>
          </a:p>
          <a:p>
            <a:pPr algn="ctr"/>
            <a:r>
              <a:rPr lang="pl-PL" sz="5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2) często – 26%</a:t>
            </a:r>
          </a:p>
          <a:p>
            <a:pPr algn="ctr"/>
            <a:r>
              <a:rPr lang="pl-PL" sz="5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3) nigdy -  8 %</a:t>
            </a:r>
          </a:p>
          <a:p>
            <a:pPr algn="ctr"/>
            <a:r>
              <a:rPr lang="pl-PL" sz="5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4) rzadko – 13 % 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Niestandardowy 11">
      <a:dk1>
        <a:sysClr val="windowText" lastClr="000000"/>
      </a:dk1>
      <a:lt1>
        <a:srgbClr val="FFE8A2"/>
      </a:lt1>
      <a:dk2>
        <a:srgbClr val="FFF5D9"/>
      </a:dk2>
      <a:lt2>
        <a:srgbClr val="D2D2D2"/>
      </a:lt2>
      <a:accent1>
        <a:srgbClr val="D45109"/>
      </a:accent1>
      <a:accent2>
        <a:srgbClr val="FFC000"/>
      </a:accent2>
      <a:accent3>
        <a:srgbClr val="963906"/>
      </a:accent3>
      <a:accent4>
        <a:srgbClr val="F67832"/>
      </a:accent4>
      <a:accent5>
        <a:srgbClr val="FFD965"/>
      </a:accent5>
      <a:accent6>
        <a:srgbClr val="F67832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619</TotalTime>
  <Words>725</Words>
  <Application>Microsoft Office PowerPoint</Application>
  <PresentationFormat>Pokaz na ekranie (4:3)</PresentationFormat>
  <Paragraphs>115</Paragraphs>
  <Slides>27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28" baseType="lpstr">
      <vt:lpstr>Energetyczny</vt:lpstr>
      <vt:lpstr>O zdrowym odżywianiu   i piramidzie żywienia</vt:lpstr>
      <vt:lpstr>Ankieta</vt:lpstr>
      <vt:lpstr>Piramida Żywienia według                                            gimnazjalistów.</vt:lpstr>
      <vt:lpstr>Prawidłowa piramida żywienia</vt:lpstr>
      <vt:lpstr>Ilość spożywanych dziennie posiłków przez ankietowanych uczniów:</vt:lpstr>
      <vt:lpstr>Aktywność fizyczna uczniów          naszej szkoły</vt:lpstr>
      <vt:lpstr>Aktywność fizyczna uczniów          naszej szkoły</vt:lpstr>
      <vt:lpstr>Dzienne spożycie kalorii</vt:lpstr>
      <vt:lpstr>Czy podjadasz między   posiłkami?</vt:lpstr>
      <vt:lpstr>Czy w twoim domu dba się o zdrowe odżywianie?</vt:lpstr>
      <vt:lpstr>Jak uczniowie odczytali skrót   GDA?</vt:lpstr>
      <vt:lpstr>Skrót GDA oznacza oczywiście wskazane dzienne spożycie danego produktu. Z pewnością widzieliście taki skrót na wielu produktach spożywczych obok liczby kalorii.                   Oto przykład takiej etykiety w tym przypadku na jogurcie:</vt:lpstr>
      <vt:lpstr>Problemy z nadwagą i otyłością ankietowanych</vt:lpstr>
      <vt:lpstr>Czy kupując produkty sprawdzasz informacje dotyczące daty ważności i jakości produktu?</vt:lpstr>
      <vt:lpstr>Czy spożywasz jedzenie typu fast-food?</vt:lpstr>
      <vt:lpstr>Jak często spożywasz jedzenie typu Fast- food?</vt:lpstr>
      <vt:lpstr>W jakich godzinach ankietowani uczniowie jedzą:</vt:lpstr>
      <vt:lpstr>W jakich godzinach ankietowani uczniowie jedzą:</vt:lpstr>
      <vt:lpstr>W jakich godzinach ankietowani uczniowie jedzą:</vt:lpstr>
      <vt:lpstr>Ile litrów płynów wypijasz w ciągu dnia?</vt:lpstr>
      <vt:lpstr>Jakie pieczywo jesz ?</vt:lpstr>
      <vt:lpstr>Jakie pieczywo jesz ?</vt:lpstr>
      <vt:lpstr>Co jest podstawą racjonalnego odżywiania ?</vt:lpstr>
      <vt:lpstr>Jak często jesz ryby ? </vt:lpstr>
      <vt:lpstr>O której godzinie należy spożyć ostatni posiłek ?</vt:lpstr>
      <vt:lpstr>O której godzinie należy spożyć ostatni posiłek ?</vt:lpstr>
      <vt:lpstr>                   WYKONAŁY: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Justyna</dc:creator>
  <cp:lastModifiedBy>Justyna</cp:lastModifiedBy>
  <cp:revision>67</cp:revision>
  <dcterms:created xsi:type="dcterms:W3CDTF">2012-04-14T15:16:49Z</dcterms:created>
  <dcterms:modified xsi:type="dcterms:W3CDTF">2012-04-18T21:45:33Z</dcterms:modified>
</cp:coreProperties>
</file>